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8" r:id="rId2"/>
    <p:sldId id="259" r:id="rId3"/>
    <p:sldId id="260" r:id="rId4"/>
    <p:sldId id="262" r:id="rId5"/>
    <p:sldId id="270" r:id="rId6"/>
    <p:sldId id="263" r:id="rId7"/>
    <p:sldId id="264" r:id="rId8"/>
    <p:sldId id="268" r:id="rId9"/>
    <p:sldId id="269" r:id="rId10"/>
    <p:sldId id="274" r:id="rId11"/>
    <p:sldId id="267" r:id="rId12"/>
    <p:sldId id="273" r:id="rId13"/>
    <p:sldId id="271" r:id="rId14"/>
    <p:sldId id="275" r:id="rId15"/>
    <p:sldId id="265" r:id="rId16"/>
    <p:sldId id="277" r:id="rId17"/>
    <p:sldId id="279" r:id="rId18"/>
    <p:sldId id="290" r:id="rId19"/>
    <p:sldId id="292" r:id="rId20"/>
    <p:sldId id="303" r:id="rId21"/>
    <p:sldId id="291" r:id="rId22"/>
    <p:sldId id="278" r:id="rId23"/>
    <p:sldId id="283" r:id="rId24"/>
    <p:sldId id="280" r:id="rId25"/>
    <p:sldId id="285" r:id="rId26"/>
    <p:sldId id="284" r:id="rId27"/>
    <p:sldId id="304" r:id="rId28"/>
    <p:sldId id="282" r:id="rId29"/>
    <p:sldId id="305" r:id="rId30"/>
    <p:sldId id="306" r:id="rId31"/>
    <p:sldId id="281" r:id="rId32"/>
    <p:sldId id="289" r:id="rId33"/>
    <p:sldId id="287" r:id="rId34"/>
    <p:sldId id="288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7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1344" y="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55E4-35F5-4279-B73F-725E2910338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49212-4B38-465F-98FA-2C405BB8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49212-4B38-465F-98FA-2C405BB864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2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inallamalli/NSPACKS_PROJECT_MGM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2"/>
          <p:cNvSpPr>
            <a:spLocks noGrp="1" noChangeArrowheads="1"/>
          </p:cNvSpPr>
          <p:nvPr>
            <p:ph type="ctrTitle"/>
          </p:nvPr>
        </p:nvSpPr>
        <p:spPr>
          <a:xfrm>
            <a:off x="755650" y="836613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s-UY" altLang="en-US" dirty="0" smtClean="0">
                <a:solidFill>
                  <a:schemeClr val="tx1"/>
                </a:solidFill>
              </a:rPr>
              <a:t>Project Management App</a:t>
            </a:r>
            <a:endParaRPr lang="es-ES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22"/>
          <p:cNvSpPr txBox="1">
            <a:spLocks noChangeArrowheads="1"/>
          </p:cNvSpPr>
          <p:nvPr/>
        </p:nvSpPr>
        <p:spPr bwMode="auto">
          <a:xfrm>
            <a:off x="228600" y="5105400"/>
            <a:ext cx="289560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s-UY" altLang="en-US" sz="2400" kern="0" dirty="0" err="1" smtClean="0">
                <a:solidFill>
                  <a:schemeClr val="tx1"/>
                </a:solidFill>
              </a:rPr>
              <a:t>Presented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  <a:r>
              <a:rPr lang="es-UY" altLang="en-US" sz="2400" kern="0" dirty="0" err="1" smtClean="0">
                <a:solidFill>
                  <a:schemeClr val="tx1"/>
                </a:solidFill>
              </a:rPr>
              <a:t>By</a:t>
            </a:r>
            <a:r>
              <a:rPr lang="es-UY" altLang="en-US" sz="2400" kern="0" dirty="0">
                <a:solidFill>
                  <a:schemeClr val="tx1"/>
                </a:solidFill>
              </a:rPr>
              <a:t>: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es-UY" altLang="en-US" sz="3200" kern="0" dirty="0" smtClean="0">
                <a:solidFill>
                  <a:schemeClr val="tx1"/>
                </a:solidFill>
              </a:rPr>
              <a:t>N-SPARKS</a:t>
            </a:r>
            <a:endParaRPr lang="es-ES" altLang="en-US" sz="3200" kern="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3" y="6597650"/>
            <a:ext cx="9180513" cy="260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Deployment Pre-requisites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172"/>
            <a:ext cx="8001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Windows Operating </a:t>
            </a:r>
            <a:r>
              <a:rPr lang="en-US" sz="2400" dirty="0" smtClean="0">
                <a:solidFill>
                  <a:srgbClr val="000000"/>
                </a:solidFill>
              </a:rPr>
              <a:t>System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Microsoft </a:t>
            </a:r>
            <a:r>
              <a:rPr lang="en-US" sz="2400" dirty="0" err="1" smtClean="0">
                <a:solidFill>
                  <a:srgbClr val="000000"/>
                </a:solidFill>
              </a:rPr>
              <a:t>.Net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framework </a:t>
            </a:r>
            <a:r>
              <a:rPr lang="en-US" sz="2400" dirty="0" smtClean="0">
                <a:solidFill>
                  <a:srgbClr val="000000"/>
                </a:solidFill>
              </a:rPr>
              <a:t>4.5.1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IIS feature needs to be installed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Click the Start button , click Control Panel, click Programs, and then click Turn Windows features on or off. ...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In the list of Windows features, select Internet Information Services, and then click </a:t>
            </a:r>
            <a:r>
              <a:rPr lang="en-US" sz="1600" dirty="0" smtClean="0">
                <a:solidFill>
                  <a:srgbClr val="000000"/>
                </a:solidFill>
              </a:rPr>
              <a:t>OK.</a:t>
            </a:r>
          </a:p>
          <a:p>
            <a:pPr marL="2857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SQL Server Express</a:t>
            </a: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Open </a:t>
            </a:r>
            <a:r>
              <a:rPr lang="en-US" sz="2000" dirty="0">
                <a:solidFill>
                  <a:srgbClr val="000000"/>
                </a:solidFill>
              </a:rPr>
              <a:t>IIS( inetmgr.exe)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Create </a:t>
            </a:r>
            <a:r>
              <a:rPr lang="en-US" sz="2000" dirty="0">
                <a:solidFill>
                  <a:srgbClr val="000000"/>
                </a:solidFill>
              </a:rPr>
              <a:t>the new Application by right clicking on Default </a:t>
            </a:r>
            <a:r>
              <a:rPr lang="en-US" sz="2000" dirty="0" err="1" smtClean="0">
                <a:solidFill>
                  <a:srgbClr val="000000"/>
                </a:solidFill>
              </a:rPr>
              <a:t>WebSite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338459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09600" y="4572000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Click </a:t>
            </a:r>
            <a:r>
              <a:rPr lang="en-US" dirty="0">
                <a:solidFill>
                  <a:srgbClr val="000000"/>
                </a:solidFill>
              </a:rPr>
              <a:t>on connect as.. Button. Click on Specific user to allow user to have permission to access the application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Enter Machine user name and password and click ok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429000" y="1820884"/>
            <a:ext cx="465918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67882" y="1066800"/>
            <a:ext cx="4152900" cy="2047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68120"/>
            <a:ext cx="8458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Click on Test Settings.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800" y="1004843"/>
            <a:ext cx="3171825" cy="23526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681813"/>
            <a:ext cx="3581400" cy="264278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419600" y="3681813"/>
            <a:ext cx="3943706" cy="26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Now select the profile </a:t>
            </a:r>
            <a:r>
              <a:rPr lang="en-US" sz="2000" dirty="0" err="1">
                <a:solidFill>
                  <a:srgbClr val="000000"/>
                </a:solidFill>
              </a:rPr>
              <a:t>HackathonPMApp</a:t>
            </a:r>
            <a:r>
              <a:rPr lang="en-US" sz="2000" dirty="0">
                <a:solidFill>
                  <a:srgbClr val="000000"/>
                </a:solidFill>
              </a:rPr>
              <a:t> and click on browse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73649"/>
            <a:ext cx="5931535" cy="1419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42447"/>
              </p:ext>
            </p:extLst>
          </p:nvPr>
        </p:nvGraphicFramePr>
        <p:xfrm>
          <a:off x="914400" y="3505200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Document" showAsIcon="1" r:id="rId4" imgW="584200" imgH="558800" progId="Word.Document.12">
                  <p:embed/>
                </p:oleObj>
              </mc:Choice>
              <mc:Fallback>
                <p:oleObj name="Document" showAsIcon="1" r:id="rId4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505200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5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Enhancements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The following features have been designed and partly worked upon. This can be easily extended for these functionalities: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Dynamic evaluation criteria for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Mailing out the reports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8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3657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Git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Hub Links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886" y="99059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Code is checked in under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srgbClr val="000000"/>
                </a:solidFill>
                <a:hlinkClick r:id="rId2"/>
              </a:rPr>
              <a:t>github.com/nalininallamalli/NSPACKS_PROJECT_MGMT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ndalus" panose="02020603050405020304" pitchFamily="18" charset="-78"/>
                <a:cs typeface="Andalus" panose="02020603050405020304" pitchFamily="18" charset="-78"/>
              </a:rPr>
              <a:t>Screen Shots</a:t>
            </a:r>
          </a:p>
        </p:txBody>
      </p:sp>
    </p:spTree>
    <p:extLst>
      <p:ext uri="{BB962C8B-B14F-4D97-AF65-F5344CB8AC3E}">
        <p14:creationId xmlns:p14="http://schemas.microsoft.com/office/powerpoint/2010/main" val="4305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Page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914400"/>
            <a:ext cx="7100888" cy="449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5826094"/>
            <a:ext cx="74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 has privileges to perform all operations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7" y="988129"/>
            <a:ext cx="8534400" cy="46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2209800" y="1054070"/>
            <a:ext cx="3581400" cy="5051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5600" y="1139138"/>
            <a:ext cx="1295400" cy="33501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6949158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Non-Admin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0" y="873424"/>
            <a:ext cx="12192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1999" y="5272096"/>
            <a:ext cx="7467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can perform only limited operations (They can only view projects/Add expenses/generate reports/Projects assigned to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Background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dirty="0" smtClean="0"/>
              <a:t>This web application can be used to manage the projects of an </a:t>
            </a:r>
            <a:r>
              <a:rPr lang="en-US" altLang="en-US" sz="2400" dirty="0"/>
              <a:t>NGO </a:t>
            </a:r>
            <a:r>
              <a:rPr lang="en-US" altLang="en-US" sz="2400" dirty="0" smtClean="0"/>
              <a:t>end-to-end.</a:t>
            </a:r>
            <a:endParaRPr lang="en-US" altLang="en-US" sz="2400" dirty="0"/>
          </a:p>
          <a:p>
            <a:pPr>
              <a:defRPr/>
            </a:pP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This application can be used for the following:</a:t>
            </a:r>
            <a:endParaRPr lang="en-US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planning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scheduling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Employee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Fund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Inventory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Change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Statistical analysis through graphs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34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Creation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91817"/>
            <a:ext cx="5857875" cy="46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Funds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43000"/>
            <a:ext cx="792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1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5629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5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Projects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91200" y="25146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143000"/>
            <a:ext cx="8305800" cy="46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1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810000"/>
            <a:ext cx="3810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60286"/>
            <a:ext cx="762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7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00400" y="3429000"/>
            <a:ext cx="4572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- 3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2743200"/>
            <a:ext cx="381000" cy="1905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42975"/>
            <a:ext cx="8077201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3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42260"/>
            <a:ext cx="7848600" cy="454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2008790" y="4495800"/>
            <a:ext cx="1344010" cy="609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2800" y="4677489"/>
            <a:ext cx="32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Allocate part of the fund from parent project.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0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18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Technologies Used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Web </a:t>
            </a:r>
            <a:r>
              <a:rPr lang="en-US" altLang="en-US" sz="2400" dirty="0"/>
              <a:t>Development </a:t>
            </a:r>
            <a:r>
              <a:rPr lang="en-US" altLang="en-US" sz="2400" dirty="0" smtClean="0"/>
              <a:t>Framework : </a:t>
            </a:r>
            <a:r>
              <a:rPr lang="en-US" altLang="en-US" sz="2400" dirty="0" err="1" smtClean="0"/>
              <a:t>ASP.Net</a:t>
            </a:r>
            <a:r>
              <a:rPr lang="en-US" altLang="en-US" sz="2400" dirty="0" smtClean="0"/>
              <a:t> MVC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Backend : Microsoft SQL Server – </a:t>
            </a:r>
            <a:r>
              <a:rPr lang="en-US" altLang="en-US" sz="2400" dirty="0" err="1" smtClean="0"/>
              <a:t>LocalDB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Frontend : HTML5, </a:t>
            </a:r>
            <a:r>
              <a:rPr lang="en-US" altLang="en-US" sz="2400" dirty="0" err="1" smtClean="0"/>
              <a:t>Javascripts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JQuery, Bootstrap CSS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Why this </a:t>
            </a:r>
            <a:r>
              <a:rPr lang="en-US" altLang="en-US" sz="2400" dirty="0" smtClean="0"/>
              <a:t>framework 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Faster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Most </a:t>
            </a:r>
            <a:r>
              <a:rPr lang="en-US" sz="2000" dirty="0">
                <a:solidFill>
                  <a:srgbClr val="000000"/>
                </a:solidFill>
              </a:rPr>
              <a:t>common design </a:t>
            </a:r>
            <a:r>
              <a:rPr lang="en-US" sz="2000" dirty="0" smtClean="0">
                <a:solidFill>
                  <a:srgbClr val="000000"/>
                </a:solidFill>
              </a:rPr>
              <a:t>pattern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Tightly-coupled </a:t>
            </a:r>
            <a:r>
              <a:rPr lang="en-US" sz="2000" dirty="0">
                <a:solidFill>
                  <a:srgbClr val="000000"/>
                </a:solidFill>
              </a:rPr>
              <a:t>&amp; event </a:t>
            </a:r>
            <a:r>
              <a:rPr lang="en-US" sz="2000" dirty="0" smtClean="0">
                <a:solidFill>
                  <a:srgbClr val="000000"/>
                </a:solidFill>
              </a:rPr>
              <a:t>driven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Components/controls </a:t>
            </a:r>
            <a:r>
              <a:rPr lang="en-US" sz="2000" dirty="0">
                <a:solidFill>
                  <a:srgbClr val="000000"/>
                </a:solidFill>
              </a:rPr>
              <a:t>on a design </a:t>
            </a:r>
            <a:r>
              <a:rPr lang="en-US" sz="2000" dirty="0" smtClean="0">
                <a:solidFill>
                  <a:srgbClr val="000000"/>
                </a:solidFill>
              </a:rPr>
              <a:t>surface/canvas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UI </a:t>
            </a:r>
            <a:r>
              <a:rPr lang="en-US" sz="2000" dirty="0">
                <a:solidFill>
                  <a:srgbClr val="000000"/>
                </a:solidFill>
              </a:rPr>
              <a:t>&amp; business logic is mixed </a:t>
            </a:r>
            <a:r>
              <a:rPr lang="en-US" sz="2000" dirty="0" smtClean="0">
                <a:solidFill>
                  <a:srgbClr val="000000"/>
                </a:solidFill>
              </a:rPr>
              <a:t>together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Inline </a:t>
            </a:r>
            <a:r>
              <a:rPr lang="en-US" sz="2000" dirty="0">
                <a:solidFill>
                  <a:srgbClr val="000000"/>
                </a:solidFill>
              </a:rPr>
              <a:t>scripting </a:t>
            </a:r>
            <a:r>
              <a:rPr lang="en-US" sz="2000" dirty="0" smtClean="0">
                <a:solidFill>
                  <a:srgbClr val="000000"/>
                </a:solidFill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Simplified </a:t>
            </a:r>
            <a:r>
              <a:rPr lang="en-US" sz="2000" dirty="0">
                <a:solidFill>
                  <a:srgbClr val="000000"/>
                </a:solidFill>
              </a:rPr>
              <a:t>top-to-bottom </a:t>
            </a:r>
            <a:r>
              <a:rPr lang="en-US" sz="2000" dirty="0" smtClean="0">
                <a:solidFill>
                  <a:srgbClr val="000000"/>
                </a:solidFill>
              </a:rPr>
              <a:t>execution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Extremely flexible and extensive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7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76338"/>
            <a:ext cx="86487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3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Roles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7152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93"/>
            <a:ext cx="7391399" cy="39728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Stakeholders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85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79" y="1143000"/>
            <a:ext cx="8229600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6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Edit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371599"/>
            <a:ext cx="6791325" cy="441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2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7662862" cy="481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1" y="1143000"/>
            <a:ext cx="6691389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1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87" y="1449796"/>
            <a:ext cx="7097424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Overall - Statistics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Support - Screen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Shots</a:t>
            </a:r>
          </a:p>
        </p:txBody>
      </p:sp>
    </p:spTree>
    <p:extLst>
      <p:ext uri="{BB962C8B-B14F-4D97-AF65-F5344CB8AC3E}">
        <p14:creationId xmlns:p14="http://schemas.microsoft.com/office/powerpoint/2010/main" val="11774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 descr="mobi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1"/>
            <a:ext cx="2895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mobi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852651" cy="487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mobile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14401"/>
            <a:ext cx="28194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51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838200"/>
            <a:ext cx="8229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CRUD operations for 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Parent/Child project </a:t>
            </a:r>
            <a:r>
              <a:rPr lang="en-US" altLang="en-US" sz="2000" dirty="0" smtClean="0">
                <a:solidFill>
                  <a:srgbClr val="000000"/>
                </a:solidFill>
              </a:rPr>
              <a:t>association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funds </a:t>
            </a:r>
            <a:r>
              <a:rPr lang="en-US" altLang="en-US" sz="2000" dirty="0">
                <a:solidFill>
                  <a:srgbClr val="000000"/>
                </a:solidFill>
              </a:rPr>
              <a:t>to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stakeholders to </a:t>
            </a:r>
            <a:r>
              <a:rPr lang="en-US" altLang="en-US" sz="2000" dirty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Export report in </a:t>
            </a:r>
            <a:r>
              <a:rPr lang="en-US" altLang="en-US" sz="2000" dirty="0">
                <a:solidFill>
                  <a:srgbClr val="000000"/>
                </a:solidFill>
              </a:rPr>
              <a:t>form of </a:t>
            </a:r>
            <a:r>
              <a:rPr lang="en-US" altLang="en-US" sz="2000" dirty="0" smtClean="0">
                <a:solidFill>
                  <a:srgbClr val="000000"/>
                </a:solidFill>
              </a:rPr>
              <a:t>Pdf/Excel/Doc/Image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Funds</a:t>
            </a:r>
          </a:p>
          <a:p>
            <a:pPr marL="7429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Managing funds between parent and child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Updating roles of the </a:t>
            </a:r>
            <a:r>
              <a:rPr lang="en-US" altLang="en-US" sz="20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The default Admin User – </a:t>
            </a: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admin@pma.com</a:t>
            </a:r>
            <a:r>
              <a:rPr lang="en-US" altLang="en-US" sz="2000" dirty="0">
                <a:solidFill>
                  <a:srgbClr val="000000"/>
                </a:solidFill>
              </a:rPr>
              <a:t>, will be present from start and cannot be </a:t>
            </a:r>
            <a:r>
              <a:rPr lang="en-US" altLang="en-US" sz="2000" dirty="0" err="1">
                <a:solidFill>
                  <a:srgbClr val="000000"/>
                </a:solidFill>
              </a:rPr>
              <a:t>deteled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Roles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New </a:t>
            </a:r>
            <a:r>
              <a:rPr lang="en-US" altLang="en-US" sz="2000" dirty="0" smtClean="0">
                <a:solidFill>
                  <a:srgbClr val="000000"/>
                </a:solidFill>
              </a:rPr>
              <a:t>roles can be managed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</a:t>
            </a:r>
            <a:r>
              <a:rPr lang="en-US" altLang="en-US" sz="2000" dirty="0">
                <a:solidFill>
                  <a:srgbClr val="000000"/>
                </a:solidFill>
              </a:rPr>
              <a:t>Roles present are : </a:t>
            </a:r>
            <a:r>
              <a:rPr lang="en-US" altLang="en-US" sz="2000" dirty="0" smtClean="0">
                <a:solidFill>
                  <a:srgbClr val="000000"/>
                </a:solidFill>
              </a:rPr>
              <a:t>Admin, </a:t>
            </a:r>
            <a:r>
              <a:rPr lang="en-US" altLang="en-US" sz="2000" dirty="0">
                <a:solidFill>
                  <a:srgbClr val="000000"/>
                </a:solidFill>
              </a:rPr>
              <a:t>Manager, </a:t>
            </a:r>
            <a:r>
              <a:rPr lang="en-US" altLang="en-US" sz="2000" dirty="0" smtClean="0">
                <a:solidFill>
                  <a:srgbClr val="000000"/>
                </a:solidFill>
              </a:rPr>
              <a:t>Individual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Roles cannot be edited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Viewing </a:t>
            </a:r>
            <a:r>
              <a:rPr lang="en-US" altLang="en-US" sz="2400" dirty="0">
                <a:solidFill>
                  <a:srgbClr val="000000"/>
                </a:solidFill>
              </a:rPr>
              <a:t>graphs for statistical </a:t>
            </a:r>
            <a:r>
              <a:rPr lang="en-US" altLang="en-US" sz="2400" dirty="0" smtClean="0">
                <a:solidFill>
                  <a:srgbClr val="000000"/>
                </a:solidFill>
              </a:rPr>
              <a:t>analysis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8">
              <a:defRPr/>
            </a:pPr>
            <a:r>
              <a:rPr lang="en-US" altLang="en-US" sz="2400" dirty="0" smtClean="0">
                <a:solidFill>
                  <a:schemeClr val="tx2"/>
                </a:solidFill>
              </a:rPr>
              <a:t>                               (cont.)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" y="914401"/>
            <a:ext cx="2853051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6" y="914400"/>
            <a:ext cx="2769059" cy="472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5" y="914402"/>
            <a:ext cx="275031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57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Error Handling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72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" y="1449796"/>
            <a:ext cx="7006692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C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reate Validations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92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449796"/>
            <a:ext cx="6637359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4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506676"/>
            <a:ext cx="6637359" cy="40399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7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685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400" dirty="0"/>
              <a:t>Please free to contact the team </a:t>
            </a:r>
            <a:r>
              <a:rPr lang="en-US" altLang="en-US" sz="2400" b="1" dirty="0"/>
              <a:t>N-SPARKS </a:t>
            </a:r>
            <a:r>
              <a:rPr lang="en-US" altLang="en-US" sz="2400" dirty="0"/>
              <a:t>on the below contact information :</a:t>
            </a:r>
          </a:p>
          <a:p>
            <a:pPr algn="ctr">
              <a:defRPr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447800"/>
            <a:ext cx="7239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</a:t>
            </a:r>
            <a:r>
              <a:rPr lang="en-US" altLang="en-US" sz="2000" b="1" dirty="0" err="1"/>
              <a:t>alini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Kumari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Nallamalli</a:t>
            </a:r>
            <a:r>
              <a:rPr lang="en-US" altLang="en-US" sz="2000" b="1" dirty="0" smtClean="0"/>
              <a:t>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Nalini.Nallamali@veritas.com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</a:t>
            </a:r>
            <a:r>
              <a:rPr lang="en-US" altLang="en-US" sz="1200" dirty="0" smtClean="0"/>
              <a:t>986027440</a:t>
            </a:r>
            <a:endParaRPr lang="en-US" altLang="en-US" sz="1200" dirty="0"/>
          </a:p>
          <a:p>
            <a:pPr>
              <a:defRPr/>
            </a:pPr>
            <a:r>
              <a:rPr lang="en-US" altLang="en-US" sz="3000" b="1" dirty="0" err="1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 smtClean="0"/>
              <a:t>eema</a:t>
            </a:r>
            <a:r>
              <a:rPr lang="en-US" altLang="en-US" sz="2000" b="1" dirty="0" smtClean="0"/>
              <a:t> Shah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Seema.Shah@allscripts.com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+91-9974031101</a:t>
            </a:r>
          </a:p>
          <a:p>
            <a:pPr>
              <a:defRPr/>
            </a:pPr>
            <a:r>
              <a:rPr lang="en-US" altLang="en-US" sz="30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altLang="en-US" sz="2000" b="1" dirty="0"/>
              <a:t>ooja </a:t>
            </a:r>
            <a:r>
              <a:rPr lang="en-US" altLang="en-US" sz="2000" b="1" dirty="0" smtClean="0"/>
              <a:t>Desai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Pooja.Desai@veritas.com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+91-9423206150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altLang="en-US" sz="2000" b="1" dirty="0" err="1"/>
              <a:t>mruta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Kulkarni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Amruta.Kulkarni1@veritas.com</a:t>
            </a:r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+91-9730644411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altLang="en-US" sz="2000" b="1" dirty="0" err="1"/>
              <a:t>eshma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Ladi</a:t>
            </a:r>
            <a:r>
              <a:rPr lang="en-US" altLang="en-US" sz="2000" b="1" dirty="0" smtClean="0"/>
              <a:t>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Reshma.Ladi@veritas.com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+91-9766624158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</a:t>
            </a:r>
            <a:r>
              <a:rPr lang="en-US" altLang="en-US" sz="2000" b="1" dirty="0" err="1"/>
              <a:t>anchan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Karve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Kanchan.Karve@veritas.com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+91-9923403347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/>
              <a:t>hivani</a:t>
            </a:r>
            <a:r>
              <a:rPr lang="en-US" altLang="en-US" sz="2000" b="1" dirty="0"/>
              <a:t> </a:t>
            </a:r>
            <a:r>
              <a:rPr lang="en-US" altLang="en-US" sz="2000" b="1" dirty="0" smtClean="0"/>
              <a:t>Sharma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Shivani.Sharma@allscripts.com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+91-8866170248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 (Cont.)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Role </a:t>
            </a:r>
            <a:r>
              <a:rPr lang="en-US" altLang="en-US" sz="2400" dirty="0">
                <a:solidFill>
                  <a:srgbClr val="000000"/>
                </a:solidFill>
              </a:rPr>
              <a:t>based access control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Admin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</a:t>
            </a:r>
            <a:r>
              <a:rPr lang="en-US" altLang="en-US" sz="2000" dirty="0" smtClean="0">
                <a:solidFill>
                  <a:srgbClr val="000000"/>
                </a:solidFill>
              </a:rPr>
              <a:t>all the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Fund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Inventory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Stakeholder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</a:rPr>
              <a:t>Manager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has the following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Stakeholder </a:t>
            </a:r>
            <a:r>
              <a:rPr lang="en-US" altLang="en-US" sz="1600" dirty="0" smtClean="0">
                <a:solidFill>
                  <a:srgbClr val="000000"/>
                </a:solidFill>
              </a:rPr>
              <a:t>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Individual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the following </a:t>
            </a:r>
            <a:r>
              <a:rPr lang="en-US" altLang="en-US" sz="2000" dirty="0" smtClean="0">
                <a:solidFill>
                  <a:srgbClr val="000000"/>
                </a:solidFill>
              </a:rPr>
              <a:t>privileges: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View project details assigned to him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Log expenses for the assigned project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Statistical analysis of </a:t>
            </a:r>
            <a:r>
              <a:rPr lang="en-US" altLang="en-US" sz="1600" dirty="0">
                <a:solidFill>
                  <a:srgbClr val="000000"/>
                </a:solidFill>
              </a:rPr>
              <a:t>graphs </a:t>
            </a:r>
            <a:endParaRPr lang="en-US" alt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Generate reports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Searching </a:t>
            </a:r>
            <a:r>
              <a:rPr lang="en-US" altLang="en-US" sz="2400" dirty="0">
                <a:solidFill>
                  <a:srgbClr val="000000"/>
                </a:solidFill>
              </a:rPr>
              <a:t>and Sorting </a:t>
            </a:r>
            <a:r>
              <a:rPr lang="en-US" altLang="en-US" sz="2400" dirty="0" smtClean="0">
                <a:solidFill>
                  <a:srgbClr val="000000"/>
                </a:solidFill>
              </a:rPr>
              <a:t>in all views</a:t>
            </a:r>
          </a:p>
        </p:txBody>
      </p:sp>
    </p:spTree>
    <p:extLst>
      <p:ext uri="{BB962C8B-B14F-4D97-AF65-F5344CB8AC3E}">
        <p14:creationId xmlns:p14="http://schemas.microsoft.com/office/powerpoint/2010/main" val="30120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Schema D</a:t>
            </a:r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Web service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The web service uses Model View Controller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This has the following benefits: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000000"/>
                </a:solidFill>
              </a:rPr>
              <a:t>SoC</a:t>
            </a:r>
            <a:r>
              <a:rPr lang="en-US" sz="1600" dirty="0">
                <a:solidFill>
                  <a:srgbClr val="000000"/>
                </a:solidFill>
              </a:rPr>
              <a:t>) Separation of Concerns.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REST </a:t>
            </a:r>
            <a:r>
              <a:rPr lang="en-US" sz="1600" dirty="0">
                <a:solidFill>
                  <a:srgbClr val="000000"/>
                </a:solidFill>
              </a:rPr>
              <a:t>friendly URL.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Test Driven Development (TDD)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Better Integration with JavaScript 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Stateless design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FULL control over the rendered HTML.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Extensibility (supports third-party view engines)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Less code duplication, easier to maintain over time.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77" y="4114800"/>
            <a:ext cx="1600200" cy="14917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UI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(VIEW)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2377" y="4299466"/>
            <a:ext cx="1447800" cy="1307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6" name="TextBox 22"/>
          <p:cNvSpPr txBox="1"/>
          <p:nvPr/>
        </p:nvSpPr>
        <p:spPr>
          <a:xfrm>
            <a:off x="457944" y="470380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Request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381000" y="510540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Response</a:t>
            </a:r>
          </a:p>
        </p:txBody>
      </p:sp>
      <p:sp>
        <p:nvSpPr>
          <p:cNvPr id="8" name="Can 7"/>
          <p:cNvSpPr/>
          <p:nvPr/>
        </p:nvSpPr>
        <p:spPr>
          <a:xfrm>
            <a:off x="7034457" y="4375666"/>
            <a:ext cx="1295400" cy="115466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Persistence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(typically a database)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67817" y="4876800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19094" y="4888468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424857" y="5225534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44617" y="4818321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19094" y="5295452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548057" y="5290066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MVC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5" name="Content Placehold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16" y="2413002"/>
            <a:ext cx="1447802" cy="1447802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3869271"/>
            <a:ext cx="1447802" cy="1447802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990600"/>
            <a:ext cx="1447802" cy="14478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6" y="2413002"/>
            <a:ext cx="1260662" cy="13716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4690316" y="1537053"/>
            <a:ext cx="2514600" cy="1078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23316" y="2905676"/>
            <a:ext cx="1710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47116" y="3213453"/>
            <a:ext cx="17280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85216" y="2600876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1. HTTP Request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2732" y="318301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6. HTTP Response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69082" y="377076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Controller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6615" y="2311957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Model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16615" y="5194653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View</a:t>
            </a:r>
          </a:p>
        </p:txBody>
      </p:sp>
      <p:sp>
        <p:nvSpPr>
          <p:cNvPr id="27" name="TextBox 28"/>
          <p:cNvSpPr txBox="1"/>
          <p:nvPr/>
        </p:nvSpPr>
        <p:spPr>
          <a:xfrm rot="20225174">
            <a:off x="5218459" y="2367645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3. Resultant data</a:t>
            </a:r>
          </a:p>
        </p:txBody>
      </p:sp>
      <p:sp>
        <p:nvSpPr>
          <p:cNvPr id="28" name="TextBox 29"/>
          <p:cNvSpPr txBox="1"/>
          <p:nvPr/>
        </p:nvSpPr>
        <p:spPr>
          <a:xfrm rot="20251691">
            <a:off x="4594132" y="1834462"/>
            <a:ext cx="24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2. Pass incoming parameters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690316" y="190034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690316" y="3286663"/>
            <a:ext cx="2514600" cy="1052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3"/>
          <p:cNvSpPr txBox="1"/>
          <p:nvPr/>
        </p:nvSpPr>
        <p:spPr>
          <a:xfrm rot="1346140">
            <a:off x="5240737" y="358183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4. Pass Model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90316" y="364995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/>
          <p:cNvSpPr txBox="1"/>
          <p:nvPr/>
        </p:nvSpPr>
        <p:spPr>
          <a:xfrm rot="1354411">
            <a:off x="4818233" y="4166728"/>
            <a:ext cx="218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5. GUI content (HTML)</a:t>
            </a:r>
          </a:p>
        </p:txBody>
      </p:sp>
    </p:spTree>
    <p:extLst>
      <p:ext uri="{BB962C8B-B14F-4D97-AF65-F5344CB8AC3E}">
        <p14:creationId xmlns:p14="http://schemas.microsoft.com/office/powerpoint/2010/main" val="35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Build and Test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487"/>
            <a:ext cx="8001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 Pre-requisite: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Visual </a:t>
            </a:r>
            <a:r>
              <a:rPr lang="en-US" sz="2000" dirty="0">
                <a:solidFill>
                  <a:srgbClr val="000000"/>
                </a:solidFill>
              </a:rPr>
              <a:t>Studio 2013 Update </a:t>
            </a:r>
            <a:r>
              <a:rPr lang="en-US" sz="2000" dirty="0" smtClean="0">
                <a:solidFill>
                  <a:srgbClr val="000000"/>
                </a:solidFill>
              </a:rPr>
              <a:t>3 with following mandatory features: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SQL Server Data Tools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Web Developer Tools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Checkout code and open the code in Visual </a:t>
            </a:r>
            <a:r>
              <a:rPr lang="en-US" sz="2000" dirty="0" smtClean="0">
                <a:solidFill>
                  <a:srgbClr val="000000"/>
                </a:solidFill>
              </a:rPr>
              <a:t>Studio </a:t>
            </a:r>
            <a:r>
              <a:rPr lang="en-US" sz="2000" dirty="0">
                <a:solidFill>
                  <a:srgbClr val="000000"/>
                </a:solidFill>
              </a:rPr>
              <a:t>2013 Update 4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BUILD menu, choose “Build Solution”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Test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Ensure full privileges full project folder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DEBUG menu, choose “Start Without Debugging”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URL opens in default browser with default login page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Login with default management user: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User – </a:t>
            </a:r>
            <a:r>
              <a:rPr lang="en-US" sz="1600" dirty="0" smtClean="0">
                <a:solidFill>
                  <a:srgbClr val="000000"/>
                </a:solidFill>
                <a:hlinkClick r:id="rId2"/>
              </a:rPr>
              <a:t>admin@pma.com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Password – Admin@123a</a:t>
            </a:r>
          </a:p>
          <a:p>
            <a:pPr marL="2571750" lvl="5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NOTE: 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Cross browser compatibility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Mobile compatibility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769</TotalTime>
  <Words>785</Words>
  <Application>Microsoft Office PowerPoint</Application>
  <PresentationFormat>On-screen Show (4:3)</PresentationFormat>
  <Paragraphs>200</Paragraphs>
  <Slides>45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Concourse</vt:lpstr>
      <vt:lpstr>Document</vt:lpstr>
      <vt:lpstr>Project Management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Symantec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fsf</dc:title>
  <dc:creator>Windows User</dc:creator>
  <cp:lastModifiedBy>Windows User</cp:lastModifiedBy>
  <cp:revision>178</cp:revision>
  <dcterms:created xsi:type="dcterms:W3CDTF">2015-10-31T07:30:58Z</dcterms:created>
  <dcterms:modified xsi:type="dcterms:W3CDTF">2015-11-01T16:54:34Z</dcterms:modified>
</cp:coreProperties>
</file>